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4"/>
  </p:sldMasterIdLst>
  <p:notesMasterIdLst>
    <p:notesMasterId r:id="rId14"/>
  </p:notesMasterIdLst>
  <p:sldIdLst>
    <p:sldId id="256" r:id="rId5"/>
    <p:sldId id="286" r:id="rId6"/>
    <p:sldId id="281" r:id="rId7"/>
    <p:sldId id="280" r:id="rId8"/>
    <p:sldId id="394" r:id="rId9"/>
    <p:sldId id="339" r:id="rId10"/>
    <p:sldId id="287" r:id="rId11"/>
    <p:sldId id="371" r:id="rId12"/>
    <p:sldId id="3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F34011-B274-3150-82CD-211D1A005333}" v="3" dt="2024-09-12T07:40:48.106"/>
    <p1510:client id="{780A7918-7355-1906-DC61-089B355E2D7B}" v="1" dt="2024-09-12T10:39:56.061"/>
    <p1510:client id="{84609C79-7041-0FB1-5B1B-D6B5AC64E176}" v="1" dt="2024-09-12T07:36:10.273"/>
    <p1510:client id="{914DED2A-DF96-9502-DA27-450E97312A39}" v="1" dt="2024-09-12T08:08:56.036"/>
    <p1510:client id="{93733523-2A62-40D7-DC3C-ACE1E5BCC955}" v="2" dt="2024-09-12T07:41:19.9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780A7918-7355-1906-DC61-089B355E2D7B}"/>
    <pc:docChg chg="modSld">
      <pc:chgData name="" userId="" providerId="" clId="Web-{780A7918-7355-1906-DC61-089B355E2D7B}" dt="2024-09-12T10:39:56.061" v="0" actId="1076"/>
      <pc:docMkLst>
        <pc:docMk/>
      </pc:docMkLst>
      <pc:sldChg chg="modSp">
        <pc:chgData name="" userId="" providerId="" clId="Web-{780A7918-7355-1906-DC61-089B355E2D7B}" dt="2024-09-12T10:39:56.061" v="0" actId="1076"/>
        <pc:sldMkLst>
          <pc:docMk/>
          <pc:sldMk cId="767151565" sldId="256"/>
        </pc:sldMkLst>
        <pc:picChg chg="mod">
          <ac:chgData name="" userId="" providerId="" clId="Web-{780A7918-7355-1906-DC61-089B355E2D7B}" dt="2024-09-12T10:39:56.061" v="0" actId="1076"/>
          <ac:picMkLst>
            <pc:docMk/>
            <pc:sldMk cId="767151565" sldId="256"/>
            <ac:picMk id="6" creationId="{006F1018-DC12-C902-738F-353E175EEB3D}"/>
          </ac:picMkLst>
        </pc:picChg>
      </pc:sldChg>
    </pc:docChg>
  </pc:docChgLst>
  <pc:docChgLst>
    <pc:chgData name="zuhouralsaqa" userId="S::zuhouralsaqa_gmail.com#ext#@netorgft8471045.onmicrosoft.com::54c9a6aa-9b13-44a0-b54a-9462e5186a55" providerId="AD" clId="Web-{93733523-2A62-40D7-DC3C-ACE1E5BCC955}"/>
    <pc:docChg chg="modSld">
      <pc:chgData name="zuhouralsaqa" userId="S::zuhouralsaqa_gmail.com#ext#@netorgft8471045.onmicrosoft.com::54c9a6aa-9b13-44a0-b54a-9462e5186a55" providerId="AD" clId="Web-{93733523-2A62-40D7-DC3C-ACE1E5BCC955}" dt="2024-09-12T07:41:19.942" v="1" actId="1076"/>
      <pc:docMkLst>
        <pc:docMk/>
      </pc:docMkLst>
      <pc:sldChg chg="modSp">
        <pc:chgData name="zuhouralsaqa" userId="S::zuhouralsaqa_gmail.com#ext#@netorgft8471045.onmicrosoft.com::54c9a6aa-9b13-44a0-b54a-9462e5186a55" providerId="AD" clId="Web-{93733523-2A62-40D7-DC3C-ACE1E5BCC955}" dt="2024-09-12T07:41:19.942" v="1" actId="1076"/>
        <pc:sldMkLst>
          <pc:docMk/>
          <pc:sldMk cId="2999509690" sldId="371"/>
        </pc:sldMkLst>
        <pc:picChg chg="mod">
          <ac:chgData name="zuhouralsaqa" userId="S::zuhouralsaqa_gmail.com#ext#@netorgft8471045.onmicrosoft.com::54c9a6aa-9b13-44a0-b54a-9462e5186a55" providerId="AD" clId="Web-{93733523-2A62-40D7-DC3C-ACE1E5BCC955}" dt="2024-09-12T07:41:19.942" v="1" actId="1076"/>
          <ac:picMkLst>
            <pc:docMk/>
            <pc:sldMk cId="2999509690" sldId="371"/>
            <ac:picMk id="8" creationId="{00000000-0000-0000-0000-000000000000}"/>
          </ac:picMkLst>
        </pc:picChg>
      </pc:sldChg>
    </pc:docChg>
  </pc:docChgLst>
  <pc:docChgLst>
    <pc:chgData name="feras_harb" userId="S::feras_harb_outlook.com#ext#@netorgft8471045.onmicrosoft.com::7710cb76-1f1a-4b8a-b496-9fb3c8d80920" providerId="AD" clId="Web-{01F34011-B274-3150-82CD-211D1A005333}"/>
    <pc:docChg chg="modSld">
      <pc:chgData name="feras_harb" userId="S::feras_harb_outlook.com#ext#@netorgft8471045.onmicrosoft.com::7710cb76-1f1a-4b8a-b496-9fb3c8d80920" providerId="AD" clId="Web-{01F34011-B274-3150-82CD-211D1A005333}" dt="2024-09-12T07:40:48.106" v="2" actId="1076"/>
      <pc:docMkLst>
        <pc:docMk/>
      </pc:docMkLst>
      <pc:sldChg chg="modSp">
        <pc:chgData name="feras_harb" userId="S::feras_harb_outlook.com#ext#@netorgft8471045.onmicrosoft.com::7710cb76-1f1a-4b8a-b496-9fb3c8d80920" providerId="AD" clId="Web-{01F34011-B274-3150-82CD-211D1A005333}" dt="2024-09-12T07:40:48.106" v="2" actId="1076"/>
        <pc:sldMkLst>
          <pc:docMk/>
          <pc:sldMk cId="2999509690" sldId="371"/>
        </pc:sldMkLst>
        <pc:picChg chg="mod">
          <ac:chgData name="feras_harb" userId="S::feras_harb_outlook.com#ext#@netorgft8471045.onmicrosoft.com::7710cb76-1f1a-4b8a-b496-9fb3c8d80920" providerId="AD" clId="Web-{01F34011-B274-3150-82CD-211D1A005333}" dt="2024-09-12T07:40:48.106" v="2" actId="1076"/>
          <ac:picMkLst>
            <pc:docMk/>
            <pc:sldMk cId="2999509690" sldId="371"/>
            <ac:picMk id="8" creationId="{00000000-0000-0000-0000-000000000000}"/>
          </ac:picMkLst>
        </pc:picChg>
      </pc:sldChg>
      <pc:sldChg chg="modSp">
        <pc:chgData name="feras_harb" userId="S::feras_harb_outlook.com#ext#@netorgft8471045.onmicrosoft.com::7710cb76-1f1a-4b8a-b496-9fb3c8d80920" providerId="AD" clId="Web-{01F34011-B274-3150-82CD-211D1A005333}" dt="2024-09-12T07:40:36.105" v="0" actId="1076"/>
        <pc:sldMkLst>
          <pc:docMk/>
          <pc:sldMk cId="4255322169" sldId="372"/>
        </pc:sldMkLst>
        <pc:picChg chg="mod">
          <ac:chgData name="feras_harb" userId="S::feras_harb_outlook.com#ext#@netorgft8471045.onmicrosoft.com::7710cb76-1f1a-4b8a-b496-9fb3c8d80920" providerId="AD" clId="Web-{01F34011-B274-3150-82CD-211D1A005333}" dt="2024-09-12T07:40:36.105" v="0" actId="1076"/>
          <ac:picMkLst>
            <pc:docMk/>
            <pc:sldMk cId="4255322169" sldId="372"/>
            <ac:picMk id="13" creationId="{00000000-0000-0000-0000-000000000000}"/>
          </ac:picMkLst>
        </pc:picChg>
      </pc:sldChg>
    </pc:docChg>
  </pc:docChgLst>
  <pc:docChgLst>
    <pc:chgData name="ala20210371" userId="S::ala20210371_std.psut.edu.jo#ext#@netorgft8471045.onmicrosoft.com::79a79ccb-8b82-4f88-8854-da7c3ed2189b" providerId="AD" clId="Web-{84609C79-7041-0FB1-5B1B-D6B5AC64E176}"/>
    <pc:docChg chg="modSld">
      <pc:chgData name="ala20210371" userId="S::ala20210371_std.psut.edu.jo#ext#@netorgft8471045.onmicrosoft.com::79a79ccb-8b82-4f88-8854-da7c3ed2189b" providerId="AD" clId="Web-{84609C79-7041-0FB1-5B1B-D6B5AC64E176}" dt="2024-09-12T07:36:10.273" v="0" actId="1076"/>
      <pc:docMkLst>
        <pc:docMk/>
      </pc:docMkLst>
      <pc:sldChg chg="modSp">
        <pc:chgData name="ala20210371" userId="S::ala20210371_std.psut.edu.jo#ext#@netorgft8471045.onmicrosoft.com::79a79ccb-8b82-4f88-8854-da7c3ed2189b" providerId="AD" clId="Web-{84609C79-7041-0FB1-5B1B-D6B5AC64E176}" dt="2024-09-12T07:36:10.273" v="0" actId="1076"/>
        <pc:sldMkLst>
          <pc:docMk/>
          <pc:sldMk cId="2999509690" sldId="371"/>
        </pc:sldMkLst>
        <pc:picChg chg="mod">
          <ac:chgData name="ala20210371" userId="S::ala20210371_std.psut.edu.jo#ext#@netorgft8471045.onmicrosoft.com::79a79ccb-8b82-4f88-8854-da7c3ed2189b" providerId="AD" clId="Web-{84609C79-7041-0FB1-5B1B-D6B5AC64E176}" dt="2024-09-12T07:36:10.273" v="0" actId="1076"/>
          <ac:picMkLst>
            <pc:docMk/>
            <pc:sldMk cId="2999509690" sldId="371"/>
            <ac:picMk id="8" creationId="{00000000-0000-0000-0000-000000000000}"/>
          </ac:picMkLst>
        </pc:picChg>
      </pc:sldChg>
    </pc:docChg>
  </pc:docChgLst>
  <pc:docChgLst>
    <pc:chgData name="alhajahmad670" userId="S::alhajahmad670_gmail.com#ext#@netorgft8471045.onmicrosoft.com::dfd7fb79-8106-48b2-8462-e42aced53ecd" providerId="AD" clId="Web-{914DED2A-DF96-9502-DA27-450E97312A39}"/>
    <pc:docChg chg="modSld">
      <pc:chgData name="alhajahmad670" userId="S::alhajahmad670_gmail.com#ext#@netorgft8471045.onmicrosoft.com::dfd7fb79-8106-48b2-8462-e42aced53ecd" providerId="AD" clId="Web-{914DED2A-DF96-9502-DA27-450E97312A39}" dt="2024-09-12T08:08:56.036" v="0" actId="1076"/>
      <pc:docMkLst>
        <pc:docMk/>
      </pc:docMkLst>
      <pc:sldChg chg="modSp">
        <pc:chgData name="alhajahmad670" userId="S::alhajahmad670_gmail.com#ext#@netorgft8471045.onmicrosoft.com::dfd7fb79-8106-48b2-8462-e42aced53ecd" providerId="AD" clId="Web-{914DED2A-DF96-9502-DA27-450E97312A39}" dt="2024-09-12T08:08:56.036" v="0" actId="1076"/>
        <pc:sldMkLst>
          <pc:docMk/>
          <pc:sldMk cId="4255322169" sldId="372"/>
        </pc:sldMkLst>
        <pc:picChg chg="mod">
          <ac:chgData name="alhajahmad670" userId="S::alhajahmad670_gmail.com#ext#@netorgft8471045.onmicrosoft.com::dfd7fb79-8106-48b2-8462-e42aced53ecd" providerId="AD" clId="Web-{914DED2A-DF96-9502-DA27-450E97312A39}" dt="2024-09-12T08:08:56.036" v="0" actId="1076"/>
          <ac:picMkLst>
            <pc:docMk/>
            <pc:sldMk cId="4255322169" sldId="372"/>
            <ac:picMk id="5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BE7A70-6EEA-42F8-955E-DD00D19C0C2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EF656-B0B0-4066-8339-1AA29828B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4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17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048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744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7CE99-F66D-38C3-F8F0-F8E6DA9A97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7A2229-64E6-5EFF-F28E-50044B7A0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1EFD7-14B8-1ACC-3186-941658E3F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7DF03-2293-1931-3F21-D5191914D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68DF8-E827-BB4E-BA4B-13198EBEF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52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424F-EF1A-785F-B479-C6AE8AAA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836894-CA69-903A-666E-B91D4DD44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FE6EF-F7CE-9F0A-FDB5-869009A5A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E4505-625D-67A6-B11E-9E65906EC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05D52-AECB-FEE9-BEC9-676CE0690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8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238190-4D74-65B8-AED5-1D9A03C23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66C013-005B-525D-35C9-85ED0192A9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CF5D6-640F-1069-83BE-CFE066D00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E6D31-5743-240B-0346-F8AFD2F69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64E00-EABD-81EF-9E3E-C3E49D7F3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95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607484" y="1604434"/>
            <a:ext cx="10970683" cy="4567767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133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18pt Intel Clear body text</a:t>
            </a:r>
          </a:p>
          <a:p>
            <a:pPr lvl="1"/>
            <a:r>
              <a:rPr lang="en-US"/>
              <a:t>18pt Intel Clear bullet one</a:t>
            </a:r>
          </a:p>
          <a:p>
            <a:pPr lvl="2"/>
            <a:r>
              <a:rPr lang="en-US"/>
              <a:t>18pt Intel Clear sub-bullet</a:t>
            </a:r>
          </a:p>
          <a:p>
            <a:pPr lvl="3"/>
            <a:r>
              <a:rPr lang="en-US"/>
              <a:t>16pt Intel Clear fourth level</a:t>
            </a:r>
          </a:p>
          <a:p>
            <a:pPr lvl="4"/>
            <a:r>
              <a:rPr lang="en-US" err="1"/>
              <a:t>14pt</a:t>
            </a:r>
            <a:r>
              <a:rPr lang="en-US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53875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16pt Intel Clear bullet one</a:t>
            </a:r>
          </a:p>
          <a:p>
            <a:pPr lvl="2"/>
            <a:r>
              <a:rPr lang="en-US" err="1"/>
              <a:t>14pt</a:t>
            </a:r>
            <a:r>
              <a:rPr lang="en-US"/>
              <a:t> Intel Clear third level</a:t>
            </a:r>
          </a:p>
          <a:p>
            <a:pPr lvl="3"/>
            <a:r>
              <a:rPr lang="en-US" err="1"/>
              <a:t>12pt</a:t>
            </a:r>
            <a:r>
              <a:rPr lang="en-US"/>
              <a:t> Intel Clear fourth level</a:t>
            </a:r>
          </a:p>
          <a:p>
            <a:pPr lvl="4"/>
            <a:r>
              <a:rPr lang="en-US" err="1"/>
              <a:t>12pt</a:t>
            </a:r>
            <a:r>
              <a:rPr lang="en-US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6237817" y="1604433"/>
            <a:ext cx="5340352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/>
              <a:t>16pt Intel Clear bullet one</a:t>
            </a:r>
          </a:p>
          <a:p>
            <a:pPr lvl="2"/>
            <a:r>
              <a:rPr lang="en-US" err="1"/>
              <a:t>14pt</a:t>
            </a:r>
            <a:r>
              <a:rPr lang="en-US"/>
              <a:t> Intel Clear third level</a:t>
            </a:r>
          </a:p>
          <a:p>
            <a:pPr lvl="3"/>
            <a:r>
              <a:rPr lang="en-US" err="1"/>
              <a:t>12pt</a:t>
            </a:r>
            <a:r>
              <a:rPr lang="en-US"/>
              <a:t> Intel Clear fourth level</a:t>
            </a:r>
          </a:p>
          <a:p>
            <a:pPr lvl="4"/>
            <a:r>
              <a:rPr lang="en-US" err="1"/>
              <a:t>12pt</a:t>
            </a:r>
            <a:r>
              <a:rPr lang="en-US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2523717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B1B70-D9F8-6981-2E75-637548BA9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65E13-0AE1-E469-0F42-D314B15EB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DAEC7-6DDB-6361-5DC8-DCDB3C59E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1D24-6665-6EBE-8807-C68D61EEC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DF3B1-44B7-3921-EA4E-51DA8F5F0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524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0A0CE-4606-363E-36FD-035F19AEE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EF873-6308-F63C-F275-1D1D9DFA0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F71EB-622E-1A6E-32F6-ED909EF4A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E3F15-EB0B-D981-0CAE-6E63D1B5B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22F92-0714-4F67-4C6D-85B9CDB0B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60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DCD57-47C6-4CFC-6B9C-D01363B76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DD5CC-A38E-6838-9E36-9609060885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59ED9C-D425-F0C0-7792-5EA97B0A4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FF2DC6-9550-129C-1EC2-55AF7892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75829-2E6E-333A-929C-1523DFB0F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C9590-BE19-1096-0FFF-25D1CA6A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04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DA13-18BC-3E20-0B7A-FE780FC2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3DF6D7-7778-DE8B-77AA-BF0716253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DD7CE-BA54-E115-D51B-54371463C8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946A5A-4D61-D329-38C4-5049B1297D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232FD7-9CB4-C28C-5250-5C074E593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77A285-EA9E-8FCE-F618-67536AADA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E818AC-0747-4F41-C2F4-6F6E1AF5D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25F1BD-CC69-A1A3-F322-078A1AADD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1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F245A-8D80-F18D-AB1E-192065AD1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1F921F-D241-F55F-9F06-C631BAEBA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68C741-3FA4-9F4B-F7A5-FC1AA62E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E24D9E-D041-3B9B-D3FF-B105E34D6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31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32F3FC-C139-C612-4DE0-63377B3FD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A276AC-48ED-9787-1D56-5E6BB2061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77F4E-48C4-0763-0442-DF49F560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379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13B5C-BAD1-A533-C83D-E5BF9C54E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E4528-14B8-0DAA-995E-4D3E3B98B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95EE4-65E0-0E8B-9B3E-2ADEDBD10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7CA94B-544C-75A0-66BD-8E8E0E8B2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B1B2C-9295-8D0A-4FE1-68FB0E835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ECB86F-0A2C-A1D0-C140-4F4A8B04C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99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B4ECB-C60B-8F66-8ECC-86CBF4C5D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E7B114-91E0-3A8B-6599-2D6A20C401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CFE81E-3C5C-30C9-D090-37ECB3BCB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EC02F-F24F-7D0F-6BA6-75ED80434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AFE80-C68F-C4C0-9F40-C182926E3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95B75-3DDC-AEE4-0F07-A82218EE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682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4B880D-2A41-E6B3-A37B-50E0F94CB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0EED5-E6DF-ECDA-4A0E-649E21BD3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AEA14-297C-32D8-B467-0AA3B6ECB6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5FE5F-C18B-49E7-BFED-1C1DB28FB982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279EB-45AD-8568-3C00-9EFDFC0BFE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23006-6165-A0DE-00CE-C7613A3922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969D5-A726-4B1D-9AC6-FACFCE155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63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A1DB9E-CE04-AED0-0FC3-27164F8590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55" r="24557" b="1"/>
          <a:stretch/>
        </p:blipFill>
        <p:spPr>
          <a:xfrm>
            <a:off x="6096010" y="10"/>
            <a:ext cx="6095999" cy="6857990"/>
          </a:xfrm>
          <a:custGeom>
            <a:avLst/>
            <a:gdLst/>
            <a:ahLst/>
            <a:cxnLst/>
            <a:rect l="l" t="t" r="r" b="b"/>
            <a:pathLst>
              <a:path w="6095999" h="6858000">
                <a:moveTo>
                  <a:pt x="0" y="0"/>
                </a:moveTo>
                <a:lnTo>
                  <a:pt x="6095999" y="0"/>
                </a:lnTo>
                <a:lnTo>
                  <a:pt x="6095999" y="6858000"/>
                </a:lnTo>
                <a:lnTo>
                  <a:pt x="0" y="6858000"/>
                </a:lnTo>
                <a:lnTo>
                  <a:pt x="0" y="6857999"/>
                </a:lnTo>
                <a:lnTo>
                  <a:pt x="4220980" y="6857999"/>
                </a:lnTo>
                <a:lnTo>
                  <a:pt x="4213164" y="6851010"/>
                </a:lnTo>
                <a:cubicBezTo>
                  <a:pt x="4181666" y="6825777"/>
                  <a:pt x="4066661" y="6744343"/>
                  <a:pt x="4062999" y="6737842"/>
                </a:cubicBezTo>
                <a:cubicBezTo>
                  <a:pt x="4024279" y="6693220"/>
                  <a:pt x="4060463" y="6731339"/>
                  <a:pt x="3994350" y="6686435"/>
                </a:cubicBezTo>
                <a:cubicBezTo>
                  <a:pt x="3947033" y="6670674"/>
                  <a:pt x="3899856" y="6566625"/>
                  <a:pt x="3859426" y="6512643"/>
                </a:cubicBezTo>
                <a:cubicBezTo>
                  <a:pt x="3843619" y="6494605"/>
                  <a:pt x="3819111" y="6476220"/>
                  <a:pt x="3795266" y="6469055"/>
                </a:cubicBezTo>
                <a:cubicBezTo>
                  <a:pt x="3772240" y="6479507"/>
                  <a:pt x="3769424" y="6446115"/>
                  <a:pt x="3752228" y="6440526"/>
                </a:cubicBezTo>
                <a:cubicBezTo>
                  <a:pt x="3742060" y="6447641"/>
                  <a:pt x="3719048" y="6424775"/>
                  <a:pt x="3716355" y="6414007"/>
                </a:cubicBezTo>
                <a:cubicBezTo>
                  <a:pt x="3729286" y="6392352"/>
                  <a:pt x="3629924" y="6387100"/>
                  <a:pt x="3629916" y="6370687"/>
                </a:cubicBezTo>
                <a:cubicBezTo>
                  <a:pt x="3600280" y="6362353"/>
                  <a:pt x="3495200" y="6368444"/>
                  <a:pt x="3479034" y="6339494"/>
                </a:cubicBezTo>
                <a:cubicBezTo>
                  <a:pt x="3420435" y="6317314"/>
                  <a:pt x="3345614" y="6290932"/>
                  <a:pt x="3319627" y="6285893"/>
                </a:cubicBezTo>
                <a:cubicBezTo>
                  <a:pt x="3282294" y="6327705"/>
                  <a:pt x="3185936" y="6185255"/>
                  <a:pt x="3075494" y="6164273"/>
                </a:cubicBezTo>
                <a:cubicBezTo>
                  <a:pt x="3059427" y="6166243"/>
                  <a:pt x="3051440" y="6164859"/>
                  <a:pt x="3050019" y="6153683"/>
                </a:cubicBezTo>
                <a:cubicBezTo>
                  <a:pt x="3016030" y="6146243"/>
                  <a:pt x="2991340" y="6114870"/>
                  <a:pt x="2963636" y="6123708"/>
                </a:cubicBezTo>
                <a:cubicBezTo>
                  <a:pt x="2928425" y="6105855"/>
                  <a:pt x="2947049" y="6092097"/>
                  <a:pt x="2914912" y="6078439"/>
                </a:cubicBezTo>
                <a:lnTo>
                  <a:pt x="2770812" y="6041758"/>
                </a:lnTo>
                <a:cubicBezTo>
                  <a:pt x="2750466" y="6034724"/>
                  <a:pt x="2729222" y="6014032"/>
                  <a:pt x="2708585" y="6007728"/>
                </a:cubicBezTo>
                <a:lnTo>
                  <a:pt x="2687072" y="6003931"/>
                </a:lnTo>
                <a:lnTo>
                  <a:pt x="2674457" y="5991515"/>
                </a:lnTo>
                <a:cubicBezTo>
                  <a:pt x="2668773" y="5988707"/>
                  <a:pt x="2661696" y="5988167"/>
                  <a:pt x="2652298" y="5991525"/>
                </a:cubicBezTo>
                <a:cubicBezTo>
                  <a:pt x="2634345" y="5986939"/>
                  <a:pt x="2583809" y="5969299"/>
                  <a:pt x="2566743" y="5963996"/>
                </a:cubicBezTo>
                <a:lnTo>
                  <a:pt x="2549903" y="5959709"/>
                </a:lnTo>
                <a:lnTo>
                  <a:pt x="2542177" y="5951723"/>
                </a:lnTo>
                <a:cubicBezTo>
                  <a:pt x="2529898" y="5945994"/>
                  <a:pt x="2498812" y="5935402"/>
                  <a:pt x="2476225" y="5925338"/>
                </a:cubicBezTo>
                <a:cubicBezTo>
                  <a:pt x="2457810" y="5911056"/>
                  <a:pt x="2433846" y="5899348"/>
                  <a:pt x="2406656" y="5891344"/>
                </a:cubicBezTo>
                <a:cubicBezTo>
                  <a:pt x="2400991" y="5896275"/>
                  <a:pt x="2393612" y="5885783"/>
                  <a:pt x="2389160" y="5883030"/>
                </a:cubicBezTo>
                <a:cubicBezTo>
                  <a:pt x="2387458" y="5886701"/>
                  <a:pt x="2375233" y="5885881"/>
                  <a:pt x="2372540" y="5881920"/>
                </a:cubicBezTo>
                <a:cubicBezTo>
                  <a:pt x="2293168" y="5849488"/>
                  <a:pt x="2325743" y="5894734"/>
                  <a:pt x="2283811" y="5862541"/>
                </a:cubicBezTo>
                <a:cubicBezTo>
                  <a:pt x="2275730" y="5859531"/>
                  <a:pt x="2268484" y="5859925"/>
                  <a:pt x="2261759" y="5861764"/>
                </a:cubicBezTo>
                <a:lnTo>
                  <a:pt x="2219265" y="5849327"/>
                </a:lnTo>
                <a:cubicBezTo>
                  <a:pt x="2203078" y="5842651"/>
                  <a:pt x="2185672" y="5837119"/>
                  <a:pt x="2167456" y="5832891"/>
                </a:cubicBezTo>
                <a:cubicBezTo>
                  <a:pt x="2161387" y="5839963"/>
                  <a:pt x="2149583" y="5826532"/>
                  <a:pt x="2143288" y="5823218"/>
                </a:cubicBezTo>
                <a:cubicBezTo>
                  <a:pt x="2141966" y="5828274"/>
                  <a:pt x="2126227" y="5828196"/>
                  <a:pt x="2121889" y="5823116"/>
                </a:cubicBezTo>
                <a:cubicBezTo>
                  <a:pt x="2013448" y="5786297"/>
                  <a:pt x="2065303" y="5844161"/>
                  <a:pt x="2004548" y="5804552"/>
                </a:cubicBezTo>
                <a:cubicBezTo>
                  <a:pt x="1993575" y="5801194"/>
                  <a:pt x="1984449" y="5802325"/>
                  <a:pt x="1976317" y="5805346"/>
                </a:cubicBezTo>
                <a:lnTo>
                  <a:pt x="1960968" y="5813703"/>
                </a:lnTo>
                <a:lnTo>
                  <a:pt x="1951886" y="5808313"/>
                </a:lnTo>
                <a:cubicBezTo>
                  <a:pt x="1914205" y="5801767"/>
                  <a:pt x="1900427" y="5810657"/>
                  <a:pt x="1881129" y="5796205"/>
                </a:cubicBezTo>
                <a:cubicBezTo>
                  <a:pt x="1847467" y="5788576"/>
                  <a:pt x="1808824" y="5783942"/>
                  <a:pt x="1778393" y="5776687"/>
                </a:cubicBezTo>
                <a:cubicBezTo>
                  <a:pt x="1764338" y="5756704"/>
                  <a:pt x="1721542" y="5761928"/>
                  <a:pt x="1698544" y="5752677"/>
                </a:cubicBezTo>
                <a:cubicBezTo>
                  <a:pt x="1688689" y="5744367"/>
                  <a:pt x="1680710" y="5741898"/>
                  <a:pt x="1667763" y="5746936"/>
                </a:cubicBezTo>
                <a:cubicBezTo>
                  <a:pt x="1622782" y="5706970"/>
                  <a:pt x="1636232" y="5740258"/>
                  <a:pt x="1589890" y="5720079"/>
                </a:cubicBezTo>
                <a:cubicBezTo>
                  <a:pt x="1550522" y="5700408"/>
                  <a:pt x="1504390" y="5684235"/>
                  <a:pt x="1470745" y="5647268"/>
                </a:cubicBezTo>
                <a:cubicBezTo>
                  <a:pt x="1465307" y="5637473"/>
                  <a:pt x="1447590" y="5631171"/>
                  <a:pt x="1431171" y="5633192"/>
                </a:cubicBezTo>
                <a:cubicBezTo>
                  <a:pt x="1428344" y="5633540"/>
                  <a:pt x="1425665" y="5634127"/>
                  <a:pt x="1423215" y="5634934"/>
                </a:cubicBezTo>
                <a:cubicBezTo>
                  <a:pt x="1404063" y="5609561"/>
                  <a:pt x="1384477" y="5616951"/>
                  <a:pt x="1377158" y="5600720"/>
                </a:cubicBezTo>
                <a:cubicBezTo>
                  <a:pt x="1337416" y="5587406"/>
                  <a:pt x="1299119" y="5594952"/>
                  <a:pt x="1292001" y="5580595"/>
                </a:cubicBezTo>
                <a:cubicBezTo>
                  <a:pt x="1270404" y="5577445"/>
                  <a:pt x="1236263" y="5586393"/>
                  <a:pt x="1224877" y="5570207"/>
                </a:cubicBezTo>
                <a:cubicBezTo>
                  <a:pt x="1218892" y="5580643"/>
                  <a:pt x="1203320" y="5557444"/>
                  <a:pt x="1188481" y="5562311"/>
                </a:cubicBezTo>
                <a:cubicBezTo>
                  <a:pt x="1177571" y="5566931"/>
                  <a:pt x="1170302" y="5560971"/>
                  <a:pt x="1160620" y="5558862"/>
                </a:cubicBezTo>
                <a:cubicBezTo>
                  <a:pt x="1146504" y="5561577"/>
                  <a:pt x="1106544" y="5545833"/>
                  <a:pt x="1097113" y="5537725"/>
                </a:cubicBezTo>
                <a:cubicBezTo>
                  <a:pt x="1076260" y="5511528"/>
                  <a:pt x="1012618" y="5517876"/>
                  <a:pt x="994944" y="5497522"/>
                </a:cubicBezTo>
                <a:cubicBezTo>
                  <a:pt x="987638" y="5493756"/>
                  <a:pt x="980141" y="5491480"/>
                  <a:pt x="972567" y="5490138"/>
                </a:cubicBezTo>
                <a:lnTo>
                  <a:pt x="927036" y="5488921"/>
                </a:lnTo>
                <a:lnTo>
                  <a:pt x="905198" y="5488488"/>
                </a:lnTo>
                <a:cubicBezTo>
                  <a:pt x="920127" y="5466532"/>
                  <a:pt x="847550" y="5479119"/>
                  <a:pt x="871473" y="5463326"/>
                </a:cubicBezTo>
                <a:cubicBezTo>
                  <a:pt x="835241" y="5455796"/>
                  <a:pt x="824844" y="5441869"/>
                  <a:pt x="787335" y="5431076"/>
                </a:cubicBezTo>
                <a:lnTo>
                  <a:pt x="646418" y="5398569"/>
                </a:lnTo>
                <a:cubicBezTo>
                  <a:pt x="594533" y="5378172"/>
                  <a:pt x="569175" y="5376706"/>
                  <a:pt x="522316" y="5365133"/>
                </a:cubicBezTo>
                <a:cubicBezTo>
                  <a:pt x="485699" y="5316148"/>
                  <a:pt x="451396" y="5327743"/>
                  <a:pt x="425051" y="5295085"/>
                </a:cubicBezTo>
                <a:cubicBezTo>
                  <a:pt x="373115" y="5280721"/>
                  <a:pt x="376598" y="5265782"/>
                  <a:pt x="318461" y="5265657"/>
                </a:cubicBezTo>
                <a:lnTo>
                  <a:pt x="266536" y="5232252"/>
                </a:lnTo>
                <a:cubicBezTo>
                  <a:pt x="254867" y="5225616"/>
                  <a:pt x="251642" y="5227516"/>
                  <a:pt x="248444" y="5225838"/>
                </a:cubicBezTo>
                <a:lnTo>
                  <a:pt x="247345" y="5222181"/>
                </a:lnTo>
                <a:lnTo>
                  <a:pt x="237345" y="5217023"/>
                </a:lnTo>
                <a:lnTo>
                  <a:pt x="219603" y="5204977"/>
                </a:lnTo>
                <a:lnTo>
                  <a:pt x="214443" y="5204489"/>
                </a:lnTo>
                <a:lnTo>
                  <a:pt x="184816" y="5189073"/>
                </a:lnTo>
                <a:lnTo>
                  <a:pt x="183534" y="5189699"/>
                </a:lnTo>
                <a:cubicBezTo>
                  <a:pt x="179981" y="5190754"/>
                  <a:pt x="176085" y="5190869"/>
                  <a:pt x="171363" y="5189023"/>
                </a:cubicBezTo>
                <a:cubicBezTo>
                  <a:pt x="165797" y="5204157"/>
                  <a:pt x="163531" y="5192594"/>
                  <a:pt x="150096" y="5185813"/>
                </a:cubicBezTo>
                <a:lnTo>
                  <a:pt x="59253" y="5172817"/>
                </a:lnTo>
                <a:lnTo>
                  <a:pt x="52526" y="5170052"/>
                </a:lnTo>
                <a:lnTo>
                  <a:pt x="52188" y="5170183"/>
                </a:lnTo>
                <a:cubicBezTo>
                  <a:pt x="50293" y="5169980"/>
                  <a:pt x="47917" y="5169219"/>
                  <a:pt x="44687" y="5167637"/>
                </a:cubicBezTo>
                <a:lnTo>
                  <a:pt x="40261" y="5165012"/>
                </a:lnTo>
                <a:lnTo>
                  <a:pt x="27209" y="5159648"/>
                </a:lnTo>
                <a:lnTo>
                  <a:pt x="21368" y="5159036"/>
                </a:lnTo>
                <a:lnTo>
                  <a:pt x="0" y="515885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BAF56F-1BC5-1F4C-6834-E11EF6DD7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818" y="5234320"/>
            <a:ext cx="6931319" cy="752217"/>
          </a:xfrm>
        </p:spPr>
        <p:txBody>
          <a:bodyPr anchor="b">
            <a:normAutofit/>
          </a:bodyPr>
          <a:lstStyle/>
          <a:p>
            <a:pPr algn="l"/>
            <a:r>
              <a:rPr lang="en-US" sz="3600" b="1"/>
              <a:t>Simulation and Debug</a:t>
            </a:r>
            <a:endParaRPr lang="en-US" sz="3600" b="1">
              <a:ln w="22225">
                <a:solidFill>
                  <a:schemeClr val="tx1"/>
                </a:solidFill>
                <a:miter lim="800000"/>
              </a:ln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9992B1-CD41-A1E5-6851-F8199F22F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9819" y="6059086"/>
            <a:ext cx="6931319" cy="349725"/>
          </a:xfrm>
        </p:spPr>
        <p:txBody>
          <a:bodyPr anchor="t">
            <a:normAutofit/>
          </a:bodyPr>
          <a:lstStyle/>
          <a:p>
            <a:pPr algn="l"/>
            <a:r>
              <a:rPr lang="en-US" sz="1800" b="1">
                <a:solidFill>
                  <a:schemeClr val="tx1">
                    <a:lumMod val="85000"/>
                    <a:lumOff val="15000"/>
                  </a:schemeClr>
                </a:solidFill>
              </a:rPr>
              <a:t>Dr. Ruba Alkhasawneh</a:t>
            </a:r>
          </a:p>
        </p:txBody>
      </p:sp>
      <p:pic>
        <p:nvPicPr>
          <p:cNvPr id="6" name="Picture 5" descr="A blue and green background&#10;&#10;Description automatically generated">
            <a:extLst>
              <a:ext uri="{FF2B5EF4-FFF2-40B4-BE49-F238E27FC236}">
                <a16:creationId xmlns:a16="http://schemas.microsoft.com/office/drawing/2014/main" id="{006F1018-DC12-C902-738F-353E175EE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2" r="17558" b="-1"/>
          <a:stretch/>
        </p:blipFill>
        <p:spPr>
          <a:xfrm>
            <a:off x="-14569" y="119359"/>
            <a:ext cx="6169518" cy="5158840"/>
          </a:xfrm>
          <a:custGeom>
            <a:avLst/>
            <a:gdLst/>
            <a:ahLst/>
            <a:cxnLst/>
            <a:rect l="l" t="t" r="r" b="b"/>
            <a:pathLst>
              <a:path w="6096000" h="5158850">
                <a:moveTo>
                  <a:pt x="0" y="0"/>
                </a:moveTo>
                <a:lnTo>
                  <a:pt x="6096000" y="0"/>
                </a:lnTo>
                <a:lnTo>
                  <a:pt x="6096000" y="5158850"/>
                </a:lnTo>
                <a:lnTo>
                  <a:pt x="5957305" y="5157644"/>
                </a:lnTo>
                <a:cubicBezTo>
                  <a:pt x="5920540" y="5151975"/>
                  <a:pt x="5887096" y="5153588"/>
                  <a:pt x="5857259" y="5143603"/>
                </a:cubicBezTo>
                <a:cubicBezTo>
                  <a:pt x="5843335" y="5146861"/>
                  <a:pt x="5830921" y="5147051"/>
                  <a:pt x="5821375" y="5137142"/>
                </a:cubicBezTo>
                <a:cubicBezTo>
                  <a:pt x="5786501" y="5134144"/>
                  <a:pt x="5775399" y="5144200"/>
                  <a:pt x="5755916" y="5131695"/>
                </a:cubicBezTo>
                <a:cubicBezTo>
                  <a:pt x="5732132" y="5146996"/>
                  <a:pt x="5732735" y="5139753"/>
                  <a:pt x="5725007" y="5132964"/>
                </a:cubicBezTo>
                <a:lnTo>
                  <a:pt x="5723810" y="5132374"/>
                </a:lnTo>
                <a:lnTo>
                  <a:pt x="5720531" y="5134578"/>
                </a:lnTo>
                <a:lnTo>
                  <a:pt x="5714795" y="5134902"/>
                </a:lnTo>
                <a:lnTo>
                  <a:pt x="5700142" y="5131655"/>
                </a:lnTo>
                <a:lnTo>
                  <a:pt x="5694799" y="5129754"/>
                </a:lnTo>
                <a:cubicBezTo>
                  <a:pt x="5691058" y="5128696"/>
                  <a:pt x="5688491" y="5128320"/>
                  <a:pt x="5686627" y="5128420"/>
                </a:cubicBezTo>
                <a:lnTo>
                  <a:pt x="5686371" y="5128603"/>
                </a:lnTo>
                <a:lnTo>
                  <a:pt x="5678819" y="5126929"/>
                </a:lnTo>
                <a:cubicBezTo>
                  <a:pt x="5666199" y="5123608"/>
                  <a:pt x="5654035" y="5119908"/>
                  <a:pt x="5642547" y="5116000"/>
                </a:cubicBezTo>
                <a:cubicBezTo>
                  <a:pt x="5629445" y="5126457"/>
                  <a:pt x="5588783" y="5104807"/>
                  <a:pt x="5587979" y="5128480"/>
                </a:cubicBezTo>
                <a:cubicBezTo>
                  <a:pt x="5572317" y="5123886"/>
                  <a:pt x="5564904" y="5112774"/>
                  <a:pt x="5566635" y="5128675"/>
                </a:cubicBezTo>
                <a:cubicBezTo>
                  <a:pt x="5561375" y="5127594"/>
                  <a:pt x="5557787" y="5128327"/>
                  <a:pt x="5554953" y="5129937"/>
                </a:cubicBezTo>
                <a:lnTo>
                  <a:pt x="5554039" y="5130763"/>
                </a:lnTo>
                <a:lnTo>
                  <a:pt x="5514254" y="5120517"/>
                </a:lnTo>
                <a:lnTo>
                  <a:pt x="5492156" y="5111382"/>
                </a:lnTo>
                <a:lnTo>
                  <a:pt x="5480446" y="5107855"/>
                </a:lnTo>
                <a:lnTo>
                  <a:pt x="5477744" y="5104402"/>
                </a:lnTo>
                <a:cubicBezTo>
                  <a:pt x="5474490" y="5102038"/>
                  <a:pt x="5469391" y="5100405"/>
                  <a:pt x="5460150" y="5100442"/>
                </a:cubicBezTo>
                <a:lnTo>
                  <a:pt x="5457901" y="5100914"/>
                </a:lnTo>
                <a:lnTo>
                  <a:pt x="5444243" y="5094201"/>
                </a:lnTo>
                <a:cubicBezTo>
                  <a:pt x="5439994" y="5091441"/>
                  <a:pt x="5436419" y="5088231"/>
                  <a:pt x="5433825" y="5084410"/>
                </a:cubicBezTo>
                <a:cubicBezTo>
                  <a:pt x="5379443" y="5093528"/>
                  <a:pt x="5336110" y="5069767"/>
                  <a:pt x="5280996" y="5063773"/>
                </a:cubicBezTo>
                <a:cubicBezTo>
                  <a:pt x="5250806" y="5055129"/>
                  <a:pt x="5168599" y="5059471"/>
                  <a:pt x="5161582" y="5030966"/>
                </a:cubicBezTo>
                <a:cubicBezTo>
                  <a:pt x="5121870" y="5022662"/>
                  <a:pt x="5095637" y="5020496"/>
                  <a:pt x="5042717" y="5013952"/>
                </a:cubicBezTo>
                <a:cubicBezTo>
                  <a:pt x="4991136" y="4983679"/>
                  <a:pt x="4902283" y="4990567"/>
                  <a:pt x="4840514" y="4970468"/>
                </a:cubicBezTo>
                <a:cubicBezTo>
                  <a:pt x="4799904" y="4987615"/>
                  <a:pt x="4824087" y="4969531"/>
                  <a:pt x="4786778" y="4967817"/>
                </a:cubicBezTo>
                <a:cubicBezTo>
                  <a:pt x="4801901" y="4948343"/>
                  <a:pt x="4739845" y="4972374"/>
                  <a:pt x="4743741" y="4948216"/>
                </a:cubicBezTo>
                <a:cubicBezTo>
                  <a:pt x="4736829" y="4948670"/>
                  <a:pt x="4730010" y="4949869"/>
                  <a:pt x="4723136" y="4951257"/>
                </a:cubicBezTo>
                <a:lnTo>
                  <a:pt x="4719535" y="4951970"/>
                </a:lnTo>
                <a:lnTo>
                  <a:pt x="4706143" y="4950704"/>
                </a:lnTo>
                <a:lnTo>
                  <a:pt x="4701098" y="4955500"/>
                </a:lnTo>
                <a:lnTo>
                  <a:pt x="4680034" y="4957289"/>
                </a:lnTo>
                <a:cubicBezTo>
                  <a:pt x="4672339" y="4957161"/>
                  <a:pt x="4664292" y="4956094"/>
                  <a:pt x="4655741" y="4953520"/>
                </a:cubicBezTo>
                <a:cubicBezTo>
                  <a:pt x="4636359" y="4940479"/>
                  <a:pt x="4599701" y="4946454"/>
                  <a:pt x="4569298" y="4940691"/>
                </a:cubicBezTo>
                <a:lnTo>
                  <a:pt x="4555978" y="4935439"/>
                </a:lnTo>
                <a:lnTo>
                  <a:pt x="4508950" y="4932725"/>
                </a:lnTo>
                <a:cubicBezTo>
                  <a:pt x="4495669" y="4931511"/>
                  <a:pt x="4482007" y="4929765"/>
                  <a:pt x="4467838" y="4927057"/>
                </a:cubicBezTo>
                <a:lnTo>
                  <a:pt x="4441949" y="4920349"/>
                </a:lnTo>
                <a:lnTo>
                  <a:pt x="4394719" y="4912853"/>
                </a:lnTo>
                <a:lnTo>
                  <a:pt x="4356810" y="4916186"/>
                </a:lnTo>
                <a:lnTo>
                  <a:pt x="4222145" y="4920166"/>
                </a:lnTo>
                <a:cubicBezTo>
                  <a:pt x="4202488" y="4924963"/>
                  <a:pt x="4184742" y="4944595"/>
                  <a:pt x="4160481" y="4934555"/>
                </a:cubicBezTo>
                <a:cubicBezTo>
                  <a:pt x="4165854" y="4945670"/>
                  <a:pt x="4131661" y="4931019"/>
                  <a:pt x="4124879" y="4940397"/>
                </a:cubicBezTo>
                <a:cubicBezTo>
                  <a:pt x="4120895" y="4948198"/>
                  <a:pt x="4109593" y="4945570"/>
                  <a:pt x="4100114" y="4947117"/>
                </a:cubicBezTo>
                <a:cubicBezTo>
                  <a:pt x="4091835" y="4954382"/>
                  <a:pt x="4045978" y="4954676"/>
                  <a:pt x="4030957" y="4950944"/>
                </a:cubicBezTo>
                <a:cubicBezTo>
                  <a:pt x="3989825" y="4935537"/>
                  <a:pt x="3946860" y="4963196"/>
                  <a:pt x="3913764" y="4951738"/>
                </a:cubicBezTo>
                <a:cubicBezTo>
                  <a:pt x="3904534" y="4951024"/>
                  <a:pt x="3896577" y="4951663"/>
                  <a:pt x="3889457" y="4953140"/>
                </a:cubicBezTo>
                <a:lnTo>
                  <a:pt x="3871115" y="4959252"/>
                </a:lnTo>
                <a:lnTo>
                  <a:pt x="3869086" y="4964946"/>
                </a:lnTo>
                <a:lnTo>
                  <a:pt x="3856124" y="4966504"/>
                </a:lnTo>
                <a:lnTo>
                  <a:pt x="3835967" y="4975175"/>
                </a:lnTo>
                <a:cubicBezTo>
                  <a:pt x="3826465" y="4950975"/>
                  <a:pt x="3782586" y="4987146"/>
                  <a:pt x="3785910" y="4965148"/>
                </a:cubicBezTo>
                <a:cubicBezTo>
                  <a:pt x="3750785" y="4971249"/>
                  <a:pt x="3699033" y="4952693"/>
                  <a:pt x="3671085" y="4977741"/>
                </a:cubicBezTo>
                <a:cubicBezTo>
                  <a:pt x="3621255" y="4982620"/>
                  <a:pt x="3562637" y="4994206"/>
                  <a:pt x="3486928" y="4994420"/>
                </a:cubicBezTo>
                <a:cubicBezTo>
                  <a:pt x="3446030" y="4994640"/>
                  <a:pt x="3343460" y="4976299"/>
                  <a:pt x="3280956" y="4975036"/>
                </a:cubicBezTo>
                <a:cubicBezTo>
                  <a:pt x="3227193" y="4980695"/>
                  <a:pt x="3256481" y="4973778"/>
                  <a:pt x="3211563" y="4993919"/>
                </a:cubicBezTo>
                <a:cubicBezTo>
                  <a:pt x="3207119" y="4990757"/>
                  <a:pt x="3170070" y="4988394"/>
                  <a:pt x="3164681" y="4986606"/>
                </a:cubicBezTo>
                <a:lnTo>
                  <a:pt x="3127171" y="4979411"/>
                </a:lnTo>
                <a:lnTo>
                  <a:pt x="3096889" y="4976795"/>
                </a:lnTo>
                <a:cubicBezTo>
                  <a:pt x="3088441" y="4978753"/>
                  <a:pt x="3082883" y="4978233"/>
                  <a:pt x="3078620" y="4976620"/>
                </a:cubicBezTo>
                <a:lnTo>
                  <a:pt x="3074275" y="4973840"/>
                </a:lnTo>
                <a:lnTo>
                  <a:pt x="3036436" y="4968613"/>
                </a:lnTo>
                <a:lnTo>
                  <a:pt x="3031995" y="4969990"/>
                </a:lnTo>
                <a:lnTo>
                  <a:pt x="2994028" y="4967956"/>
                </a:lnTo>
                <a:cubicBezTo>
                  <a:pt x="2992299" y="4970105"/>
                  <a:pt x="2989407" y="4971561"/>
                  <a:pt x="2984001" y="4971609"/>
                </a:cubicBezTo>
                <a:cubicBezTo>
                  <a:pt x="2994191" y="4986644"/>
                  <a:pt x="2981386" y="4977427"/>
                  <a:pt x="2964542" y="4976237"/>
                </a:cubicBezTo>
                <a:cubicBezTo>
                  <a:pt x="2976613" y="4999323"/>
                  <a:pt x="2927627" y="4986817"/>
                  <a:pt x="2921274" y="4999668"/>
                </a:cubicBezTo>
                <a:cubicBezTo>
                  <a:pt x="2908629" y="4998274"/>
                  <a:pt x="2895476" y="4997220"/>
                  <a:pt x="2882111" y="4996632"/>
                </a:cubicBezTo>
                <a:lnTo>
                  <a:pt x="2874282" y="4996582"/>
                </a:lnTo>
                <a:cubicBezTo>
                  <a:pt x="2874237" y="4996658"/>
                  <a:pt x="2874193" y="4996735"/>
                  <a:pt x="2874147" y="4996812"/>
                </a:cubicBezTo>
                <a:cubicBezTo>
                  <a:pt x="2872492" y="4997296"/>
                  <a:pt x="2869935" y="4997466"/>
                  <a:pt x="2865932" y="4997221"/>
                </a:cubicBezTo>
                <a:lnTo>
                  <a:pt x="2860008" y="4996489"/>
                </a:lnTo>
                <a:lnTo>
                  <a:pt x="2844819" y="4996392"/>
                </a:lnTo>
                <a:lnTo>
                  <a:pt x="2839735" y="4997900"/>
                </a:lnTo>
                <a:lnTo>
                  <a:pt x="2837922" y="5000718"/>
                </a:lnTo>
                <a:lnTo>
                  <a:pt x="2836507" y="5000394"/>
                </a:lnTo>
                <a:cubicBezTo>
                  <a:pt x="2825749" y="4995427"/>
                  <a:pt x="2822382" y="4988291"/>
                  <a:pt x="2808859" y="5008050"/>
                </a:cubicBezTo>
                <a:cubicBezTo>
                  <a:pt x="2784233" y="4999995"/>
                  <a:pt x="2779499" y="5012041"/>
                  <a:pt x="2745907" y="5016391"/>
                </a:cubicBezTo>
                <a:cubicBezTo>
                  <a:pt x="2731796" y="5008784"/>
                  <a:pt x="2720518" y="5011549"/>
                  <a:pt x="2709519" y="5017601"/>
                </a:cubicBezTo>
                <a:cubicBezTo>
                  <a:pt x="2676766" y="5014138"/>
                  <a:pt x="2646981" y="5022656"/>
                  <a:pt x="2610212" y="5024813"/>
                </a:cubicBezTo>
                <a:cubicBezTo>
                  <a:pt x="2570359" y="5014992"/>
                  <a:pt x="2550109" y="5032793"/>
                  <a:pt x="2510814" y="5035020"/>
                </a:cubicBezTo>
                <a:cubicBezTo>
                  <a:pt x="2476639" y="5017991"/>
                  <a:pt x="2482834" y="5049980"/>
                  <a:pt x="2462736" y="5056754"/>
                </a:cubicBezTo>
                <a:lnTo>
                  <a:pt x="2457050" y="5057379"/>
                </a:lnTo>
                <a:lnTo>
                  <a:pt x="2442184" y="5054901"/>
                </a:lnTo>
                <a:lnTo>
                  <a:pt x="2436703" y="5053277"/>
                </a:lnTo>
                <a:cubicBezTo>
                  <a:pt x="2432888" y="5052418"/>
                  <a:pt x="2430299" y="5052175"/>
                  <a:pt x="2428451" y="5052373"/>
                </a:cubicBezTo>
                <a:lnTo>
                  <a:pt x="2420551" y="5051292"/>
                </a:lnTo>
                <a:cubicBezTo>
                  <a:pt x="2407700" y="5048633"/>
                  <a:pt x="2395274" y="5045570"/>
                  <a:pt x="2383501" y="5042264"/>
                </a:cubicBezTo>
                <a:cubicBezTo>
                  <a:pt x="2362992" y="5043848"/>
                  <a:pt x="2317884" y="5059023"/>
                  <a:pt x="2297493" y="5060796"/>
                </a:cubicBezTo>
                <a:lnTo>
                  <a:pt x="2261156" y="5052905"/>
                </a:lnTo>
                <a:lnTo>
                  <a:pt x="2200581" y="5036274"/>
                </a:lnTo>
                <a:lnTo>
                  <a:pt x="2198380" y="5036861"/>
                </a:lnTo>
                <a:lnTo>
                  <a:pt x="2116066" y="5030866"/>
                </a:lnTo>
                <a:cubicBezTo>
                  <a:pt x="2111600" y="5028328"/>
                  <a:pt x="2059664" y="5017338"/>
                  <a:pt x="2056754" y="5013653"/>
                </a:cubicBezTo>
                <a:cubicBezTo>
                  <a:pt x="2003393" y="5025622"/>
                  <a:pt x="1998298" y="5020073"/>
                  <a:pt x="1942916" y="5016969"/>
                </a:cubicBezTo>
                <a:cubicBezTo>
                  <a:pt x="1882138" y="5005950"/>
                  <a:pt x="1836966" y="4987831"/>
                  <a:pt x="1796717" y="4981610"/>
                </a:cubicBezTo>
                <a:cubicBezTo>
                  <a:pt x="1724075" y="4970499"/>
                  <a:pt x="1636218" y="4947449"/>
                  <a:pt x="1583222" y="4942334"/>
                </a:cubicBezTo>
                <a:cubicBezTo>
                  <a:pt x="1544265" y="4961611"/>
                  <a:pt x="1556109" y="4938719"/>
                  <a:pt x="1518821" y="4938963"/>
                </a:cubicBezTo>
                <a:cubicBezTo>
                  <a:pt x="1497291" y="4936197"/>
                  <a:pt x="1483221" y="4927794"/>
                  <a:pt x="1471837" y="4925740"/>
                </a:cubicBezTo>
                <a:lnTo>
                  <a:pt x="1450515" y="4926642"/>
                </a:lnTo>
                <a:lnTo>
                  <a:pt x="1437078" y="4926078"/>
                </a:lnTo>
                <a:lnTo>
                  <a:pt x="1432462" y="4931139"/>
                </a:lnTo>
                <a:lnTo>
                  <a:pt x="1411645" y="4934032"/>
                </a:lnTo>
                <a:cubicBezTo>
                  <a:pt x="1384856" y="4931153"/>
                  <a:pt x="1306656" y="4918434"/>
                  <a:pt x="1271729" y="4913863"/>
                </a:cubicBezTo>
                <a:cubicBezTo>
                  <a:pt x="1258697" y="4907976"/>
                  <a:pt x="1213546" y="4901042"/>
                  <a:pt x="1202076" y="4906608"/>
                </a:cubicBezTo>
                <a:cubicBezTo>
                  <a:pt x="1192059" y="4906580"/>
                  <a:pt x="1182171" y="4902320"/>
                  <a:pt x="1174670" y="4909064"/>
                </a:cubicBezTo>
                <a:cubicBezTo>
                  <a:pt x="1163701" y="4916862"/>
                  <a:pt x="1136874" y="4897641"/>
                  <a:pt x="1137035" y="4908989"/>
                </a:cubicBezTo>
                <a:cubicBezTo>
                  <a:pt x="1117838" y="4895687"/>
                  <a:pt x="1091386" y="4911450"/>
                  <a:pt x="1069882" y="4912892"/>
                </a:cubicBezTo>
                <a:cubicBezTo>
                  <a:pt x="1055589" y="4900472"/>
                  <a:pt x="1024570" y="4915744"/>
                  <a:pt x="980935" y="4911119"/>
                </a:cubicBezTo>
                <a:cubicBezTo>
                  <a:pt x="947614" y="4906556"/>
                  <a:pt x="913224" y="4897403"/>
                  <a:pt x="869960" y="4885518"/>
                </a:cubicBezTo>
                <a:cubicBezTo>
                  <a:pt x="819114" y="4856727"/>
                  <a:pt x="768074" y="4850663"/>
                  <a:pt x="721345" y="4839806"/>
                </a:cubicBezTo>
                <a:cubicBezTo>
                  <a:pt x="667944" y="4829906"/>
                  <a:pt x="698286" y="4859338"/>
                  <a:pt x="635428" y="4830000"/>
                </a:cubicBezTo>
                <a:cubicBezTo>
                  <a:pt x="626286" y="4837571"/>
                  <a:pt x="617638" y="4836842"/>
                  <a:pt x="604106" y="4830842"/>
                </a:cubicBezTo>
                <a:cubicBezTo>
                  <a:pt x="583276" y="4833091"/>
                  <a:pt x="539859" y="4845979"/>
                  <a:pt x="510451" y="4843485"/>
                </a:cubicBezTo>
                <a:cubicBezTo>
                  <a:pt x="489781" y="4840800"/>
                  <a:pt x="443867" y="4818678"/>
                  <a:pt x="427656" y="4815877"/>
                </a:cubicBezTo>
                <a:cubicBezTo>
                  <a:pt x="424088" y="4817297"/>
                  <a:pt x="419580" y="4820561"/>
                  <a:pt x="413184" y="4826676"/>
                </a:cubicBezTo>
                <a:cubicBezTo>
                  <a:pt x="387673" y="4816699"/>
                  <a:pt x="379855" y="4828170"/>
                  <a:pt x="341772" y="4829671"/>
                </a:cubicBezTo>
                <a:cubicBezTo>
                  <a:pt x="327795" y="4821005"/>
                  <a:pt x="314729" y="4822794"/>
                  <a:pt x="301266" y="4827842"/>
                </a:cubicBezTo>
                <a:cubicBezTo>
                  <a:pt x="265781" y="4821714"/>
                  <a:pt x="231017" y="4827635"/>
                  <a:pt x="189886" y="4826710"/>
                </a:cubicBezTo>
                <a:cubicBezTo>
                  <a:pt x="147910" y="4813727"/>
                  <a:pt x="121702" y="4829584"/>
                  <a:pt x="77762" y="4828518"/>
                </a:cubicBezTo>
                <a:cubicBezTo>
                  <a:pt x="38733" y="4806108"/>
                  <a:pt x="44308" y="4851138"/>
                  <a:pt x="8164" y="4846203"/>
                </a:cubicBezTo>
                <a:lnTo>
                  <a:pt x="0" y="4843648"/>
                </a:lnTo>
                <a:lnTo>
                  <a:pt x="0" y="40806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67151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A5694-3FD7-99C3-9464-FB6D67107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Why Simulation?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49FDA-F44D-6176-4F0E-E9D987B6A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/>
              <a:t>Advantages:</a:t>
            </a:r>
          </a:p>
          <a:p>
            <a:pPr lvl="1"/>
            <a:r>
              <a:rPr lang="en-US" sz="2200"/>
              <a:t>Cost-effective: reduce development costs as it eliminates the need for physical hardware prototypes.</a:t>
            </a:r>
          </a:p>
          <a:p>
            <a:pPr lvl="1"/>
            <a:r>
              <a:rPr lang="en-US" sz="2200"/>
              <a:t>Early error detection: provide early bug detection before the design is implemented on the hardware.</a:t>
            </a:r>
          </a:p>
          <a:p>
            <a:pPr lvl="1"/>
            <a:r>
              <a:rPr lang="en-US" sz="2200"/>
              <a:t>High visibility of all signals in the design.</a:t>
            </a:r>
          </a:p>
          <a:p>
            <a:pPr lvl="1"/>
            <a:r>
              <a:rPr lang="en-US" sz="2200"/>
              <a:t>Faster time-to-market: provides early detection of design issues which reduces the overall development time.</a:t>
            </a:r>
          </a:p>
          <a:p>
            <a:r>
              <a:rPr lang="en-US" sz="2200"/>
              <a:t>Disadvantages:</a:t>
            </a:r>
          </a:p>
          <a:p>
            <a:pPr lvl="1"/>
            <a:r>
              <a:rPr lang="en-US" sz="2200"/>
              <a:t>Hardware testing &amp; performance: e.g. interacting with external peripherals and sensors.</a:t>
            </a:r>
          </a:p>
          <a:p>
            <a:pPr lvl="1"/>
            <a:r>
              <a:rPr lang="en-US" sz="2200"/>
              <a:t>Can take a long time to run – Software-based.</a:t>
            </a:r>
          </a:p>
        </p:txBody>
      </p:sp>
    </p:spTree>
    <p:extLst>
      <p:ext uri="{BB962C8B-B14F-4D97-AF65-F5344CB8AC3E}">
        <p14:creationId xmlns:p14="http://schemas.microsoft.com/office/powerpoint/2010/main" val="630029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6B1E5-EDE6-447E-CC0C-B103FBF28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/>
              <a:t>Testbench</a:t>
            </a:r>
          </a:p>
        </p:txBody>
      </p:sp>
      <p:sp>
        <p:nvSpPr>
          <p:cNvPr id="30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C7624CC-8F95-7EE5-D140-FF1D0452D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/>
              <a:t>A test bench or testing workbench is an environment used to verify the correctness or soundness of a design or model.</a:t>
            </a:r>
          </a:p>
          <a:p>
            <a:endParaRPr lang="en-US" sz="2200"/>
          </a:p>
        </p:txBody>
      </p:sp>
      <p:pic>
        <p:nvPicPr>
          <p:cNvPr id="5" name="Content Placeholder 4" descr="A diagram of a design&#10;&#10;Description automatically generated">
            <a:extLst>
              <a:ext uri="{FF2B5EF4-FFF2-40B4-BE49-F238E27FC236}">
                <a16:creationId xmlns:a16="http://schemas.microsoft.com/office/drawing/2014/main" id="{25CB87DF-60BD-3920-1468-0AE6B914F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594669"/>
            <a:ext cx="5458968" cy="366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446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40D2A6-3E8C-EFE8-2C5C-F87390E8D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78" y="327792"/>
            <a:ext cx="6114638" cy="1030546"/>
          </a:xfrm>
        </p:spPr>
        <p:txBody>
          <a:bodyPr anchor="b">
            <a:normAutofit/>
          </a:bodyPr>
          <a:lstStyle/>
          <a:p>
            <a:r>
              <a:rPr lang="en-US" sz="5400"/>
              <a:t>Verilog Testbench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A2291A-A8EE-1620-4BA7-CC6FBB50D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91" y="1512704"/>
            <a:ext cx="11078331" cy="53452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A58335A-10F1-3D11-A9BA-7DD8368DADE6}"/>
              </a:ext>
            </a:extLst>
          </p:cNvPr>
          <p:cNvSpPr/>
          <p:nvPr/>
        </p:nvSpPr>
        <p:spPr>
          <a:xfrm>
            <a:off x="1806130" y="1358338"/>
            <a:ext cx="2211234" cy="220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74B0AE-2A88-E547-CC88-A2FF18E24D54}"/>
              </a:ext>
            </a:extLst>
          </p:cNvPr>
          <p:cNvSpPr/>
          <p:nvPr/>
        </p:nvSpPr>
        <p:spPr>
          <a:xfrm>
            <a:off x="8174638" y="4438996"/>
            <a:ext cx="3014293" cy="1030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1BC165-7791-FABB-200E-90392101AD5D}"/>
              </a:ext>
            </a:extLst>
          </p:cNvPr>
          <p:cNvSpPr txBox="1"/>
          <p:nvPr/>
        </p:nvSpPr>
        <p:spPr>
          <a:xfrm>
            <a:off x="7906871" y="6418729"/>
            <a:ext cx="3913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/>
              <a:t>Source: https://fpgacademy.org</a:t>
            </a:r>
          </a:p>
        </p:txBody>
      </p:sp>
    </p:spTree>
    <p:extLst>
      <p:ext uri="{BB962C8B-B14F-4D97-AF65-F5344CB8AC3E}">
        <p14:creationId xmlns:p14="http://schemas.microsoft.com/office/powerpoint/2010/main" val="706101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771590-810A-4546-9B47-AB4BE5E13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67095D-11B4-4881-ACAA-582AAD80B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484" y="152400"/>
            <a:ext cx="10972800" cy="1158240"/>
          </a:xfrm>
        </p:spPr>
        <p:txBody>
          <a:bodyPr/>
          <a:lstStyle/>
          <a:p>
            <a:r>
              <a:rPr lang="en-US"/>
              <a:t>Handy Verilog </a:t>
            </a:r>
            <a:r>
              <a:rPr lang="en-US" err="1"/>
              <a:t>Testbench</a:t>
            </a:r>
            <a:r>
              <a:rPr lang="en-US"/>
              <a:t> Constructs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2BE71-272D-4DA0-A97D-632BFF45981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7483" y="898721"/>
            <a:ext cx="11400452" cy="4567767"/>
          </a:xfrm>
        </p:spPr>
        <p:txBody>
          <a:bodyPr/>
          <a:lstStyle/>
          <a:p>
            <a:r>
              <a:rPr lang="en-US"/>
              <a:t>$</a:t>
            </a:r>
            <a:r>
              <a:rPr lang="en-US" err="1"/>
              <a:t>dumpfile</a:t>
            </a:r>
            <a:r>
              <a:rPr lang="en-US"/>
              <a:t>(“</a:t>
            </a:r>
            <a:r>
              <a:rPr lang="en-US" err="1"/>
              <a:t>testbench_results.vcd</a:t>
            </a:r>
            <a:r>
              <a:rPr lang="en-US"/>
              <a:t>”); </a:t>
            </a:r>
          </a:p>
          <a:p>
            <a:r>
              <a:rPr lang="en-US"/>
              <a:t>	Specifies file to dump signals to view later in a waveform viewer</a:t>
            </a:r>
          </a:p>
          <a:p>
            <a:r>
              <a:rPr lang="en-US"/>
              <a:t>$</a:t>
            </a:r>
            <a:r>
              <a:rPr lang="en-US" err="1"/>
              <a:t>dumpvars</a:t>
            </a:r>
            <a:r>
              <a:rPr lang="en-US"/>
              <a:t>;</a:t>
            </a:r>
          </a:p>
          <a:p>
            <a:r>
              <a:rPr lang="en-US"/>
              <a:t>	Dump all signals to </a:t>
            </a:r>
            <a:r>
              <a:rPr lang="en-US" err="1"/>
              <a:t>dumpfile</a:t>
            </a:r>
            <a:endParaRPr lang="en-US"/>
          </a:p>
          <a:p>
            <a:r>
              <a:rPr lang="en-US" altLang="en-US"/>
              <a:t>$display("\t\</a:t>
            </a:r>
            <a:r>
              <a:rPr lang="en-US" altLang="en-US" err="1"/>
              <a:t>ttime</a:t>
            </a:r>
            <a:r>
              <a:rPr lang="en-US" altLang="en-US"/>
              <a:t>,\</a:t>
            </a:r>
            <a:r>
              <a:rPr lang="en-US" altLang="en-US" err="1"/>
              <a:t>tclk</a:t>
            </a:r>
            <a:r>
              <a:rPr lang="en-US" altLang="en-US"/>
              <a:t>,\</a:t>
            </a:r>
            <a:r>
              <a:rPr lang="en-US" altLang="en-US" err="1"/>
              <a:t>treset</a:t>
            </a:r>
            <a:r>
              <a:rPr lang="en-US" altLang="en-US"/>
              <a:t>,\tenable,\</a:t>
            </a:r>
            <a:r>
              <a:rPr lang="en-US" altLang="en-US" err="1"/>
              <a:t>tcount</a:t>
            </a:r>
            <a:r>
              <a:rPr lang="en-US" altLang="en-US"/>
              <a:t>"); </a:t>
            </a:r>
          </a:p>
          <a:p>
            <a:r>
              <a:rPr lang="en-US"/>
              <a:t>	Write text to console once</a:t>
            </a:r>
          </a:p>
          <a:p>
            <a:r>
              <a:rPr lang="en-US"/>
              <a:t>$monitor(</a:t>
            </a:r>
            <a:r>
              <a:rPr lang="en-US" altLang="en-US"/>
              <a:t>"%d,\</a:t>
            </a:r>
            <a:r>
              <a:rPr lang="en-US" altLang="en-US" err="1"/>
              <a:t>t%b</a:t>
            </a:r>
            <a:r>
              <a:rPr lang="en-US" altLang="en-US"/>
              <a:t>,\</a:t>
            </a:r>
            <a:r>
              <a:rPr lang="en-US" altLang="en-US" err="1"/>
              <a:t>t%b</a:t>
            </a:r>
            <a:r>
              <a:rPr lang="en-US" altLang="en-US"/>
              <a:t>,\</a:t>
            </a:r>
            <a:r>
              <a:rPr lang="en-US" altLang="en-US" err="1"/>
              <a:t>t%b</a:t>
            </a:r>
            <a:r>
              <a:rPr lang="en-US" altLang="en-US"/>
              <a:t>,\</a:t>
            </a:r>
            <a:r>
              <a:rPr lang="en-US" altLang="en-US" err="1"/>
              <a:t>t%d</a:t>
            </a:r>
            <a:r>
              <a:rPr lang="en-US" altLang="en-US"/>
              <a:t>",$time, </a:t>
            </a:r>
            <a:r>
              <a:rPr lang="en-US" altLang="en-US" err="1"/>
              <a:t>clk,reset,enable,count</a:t>
            </a:r>
            <a:r>
              <a:rPr lang="en-US" altLang="en-US"/>
              <a:t>);</a:t>
            </a:r>
          </a:p>
          <a:p>
            <a:r>
              <a:rPr lang="en-US" b="1">
                <a:solidFill>
                  <a:srgbClr val="000000"/>
                </a:solidFill>
                <a:latin typeface="Arial Unicode MS" panose="020B0604020202020204" pitchFamily="34" charset="-128"/>
              </a:rPr>
              <a:t>	</a:t>
            </a:r>
            <a:r>
              <a:rPr lang="en-US"/>
              <a:t>Monitor signal activity – write upon events of sensitivity list</a:t>
            </a:r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F37237-E817-445A-A20F-8D21780167FB}"/>
              </a:ext>
            </a:extLst>
          </p:cNvPr>
          <p:cNvSpPr txBox="1"/>
          <p:nvPr/>
        </p:nvSpPr>
        <p:spPr>
          <a:xfrm>
            <a:off x="9367935" y="2077617"/>
            <a:ext cx="65" cy="22576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endParaRPr lang="en-US" sz="1467" err="1">
              <a:solidFill>
                <a:srgbClr val="003C71"/>
              </a:solidFill>
            </a:endParaRPr>
          </a:p>
        </p:txBody>
      </p:sp>
      <p:pic>
        <p:nvPicPr>
          <p:cNvPr id="1025" name="Picture 1" descr="space.gif">
            <a:extLst>
              <a:ext uri="{FF2B5EF4-FFF2-40B4-BE49-F238E27FC236}">
                <a16:creationId xmlns:a16="http://schemas.microsoft.com/office/drawing/2014/main" id="{9C83596E-9CF8-4FA1-AF93-83261C374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6670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pace.gif">
            <a:extLst>
              <a:ext uri="{FF2B5EF4-FFF2-40B4-BE49-F238E27FC236}">
                <a16:creationId xmlns:a16="http://schemas.microsoft.com/office/drawing/2014/main" id="{D97C12E5-5AC9-45AB-B0C5-E2D08275E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6670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EDD2E3-70CE-BDB9-983D-F2B025FE7D42}"/>
              </a:ext>
            </a:extLst>
          </p:cNvPr>
          <p:cNvSpPr txBox="1"/>
          <p:nvPr/>
        </p:nvSpPr>
        <p:spPr>
          <a:xfrm>
            <a:off x="3030071" y="6356350"/>
            <a:ext cx="5580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/>
              <a:t>Source: https://fpgacademy.org</a:t>
            </a:r>
          </a:p>
        </p:txBody>
      </p:sp>
    </p:spTree>
    <p:extLst>
      <p:ext uri="{BB962C8B-B14F-4D97-AF65-F5344CB8AC3E}">
        <p14:creationId xmlns:p14="http://schemas.microsoft.com/office/powerpoint/2010/main" val="349927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  <a:latin typeface="+mj-lt"/>
                <a:cs typeface="+mj-cs"/>
              </a:rPr>
              <a:t>Mentor ModelSim Overview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3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ModelSim is a multi-language HDL (Verilog/VHDL) simulation environment. It can be used independently or Intel Quartus can create startup scripts and link designs to ModelSim. </a:t>
            </a:r>
          </a:p>
          <a:p>
            <a:pPr marL="380990"/>
            <a:r>
              <a:rPr lang="en-US" sz="2200"/>
              <a:t>Intel Quartus has a license to distribute Modelsim-Altera with Quartus. </a:t>
            </a:r>
          </a:p>
          <a:p>
            <a:endParaRPr lang="en-US" sz="220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19184" t="21642" r="69269" b="31784"/>
          <a:stretch/>
        </p:blipFill>
        <p:spPr>
          <a:xfrm>
            <a:off x="8510331" y="329183"/>
            <a:ext cx="2721233" cy="34299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98" t="1234" r="66815" b="20437"/>
          <a:stretch/>
        </p:blipFill>
        <p:spPr>
          <a:xfrm>
            <a:off x="8413181" y="4079193"/>
            <a:ext cx="2897245" cy="2176272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EE2556C5-CE8C-6547-B838-EA80C61A4AF7}" type="slidenum">
              <a:rPr lang="en-US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31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EFE74C-B1B8-1877-BDDF-074C05D63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Modelsim setup - 1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5490B5E-8616-33A1-B4D9-3ED349D4E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807208"/>
            <a:ext cx="3925621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Go to Tools  Options  EDA Tool Options. In </a:t>
            </a:r>
            <a:r>
              <a:rPr lang="en-US" sz="2200" err="1"/>
              <a:t>ModelSim</a:t>
            </a:r>
            <a:r>
              <a:rPr lang="en-US" sz="2200"/>
              <a:t>-Altera, enter the executable pathway. </a:t>
            </a:r>
          </a:p>
          <a:p>
            <a:endParaRPr lang="en-US" sz="2200"/>
          </a:p>
          <a:p>
            <a:endParaRPr lang="en-US" sz="2200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1419C6E8-3D83-47D7-4A2B-A459A599F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5647" y="590204"/>
            <a:ext cx="6761017" cy="55778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FBB492-0DB0-9B8E-1719-DFA404F1FA5A}"/>
              </a:ext>
            </a:extLst>
          </p:cNvPr>
          <p:cNvSpPr/>
          <p:nvPr/>
        </p:nvSpPr>
        <p:spPr>
          <a:xfrm>
            <a:off x="6970426" y="3117954"/>
            <a:ext cx="4347148" cy="31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E83687-5348-65AD-1371-36D35F3BDD17}"/>
              </a:ext>
            </a:extLst>
          </p:cNvPr>
          <p:cNvSpPr txBox="1"/>
          <p:nvPr/>
        </p:nvSpPr>
        <p:spPr>
          <a:xfrm>
            <a:off x="1149688" y="4470868"/>
            <a:ext cx="3290505" cy="451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1467">
                <a:solidFill>
                  <a:srgbClr val="003C71"/>
                </a:solidFill>
              </a:rPr>
              <a:t>This path might be different for your own installation!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F207B21-31F4-510F-C592-EBA0B8A64061}"/>
              </a:ext>
            </a:extLst>
          </p:cNvPr>
          <p:cNvCxnSpPr>
            <a:cxnSpLocks/>
          </p:cNvCxnSpPr>
          <p:nvPr/>
        </p:nvCxnSpPr>
        <p:spPr>
          <a:xfrm flipV="1">
            <a:off x="4322618" y="3429000"/>
            <a:ext cx="3312828" cy="1167128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304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9025" y="361070"/>
            <a:ext cx="11131827" cy="993212"/>
          </a:xfrm>
        </p:spPr>
        <p:txBody>
          <a:bodyPr/>
          <a:lstStyle/>
          <a:p>
            <a:r>
              <a:rPr lang="en-US"/>
              <a:t>Setting up </a:t>
            </a:r>
            <a:r>
              <a:rPr lang="en-US" err="1"/>
              <a:t>ModelSim</a:t>
            </a:r>
            <a:r>
              <a:rPr lang="en-US"/>
              <a:t> from Intel </a:t>
            </a:r>
            <a:r>
              <a:rPr lang="en-US" err="1"/>
              <a:t>Quartus</a:t>
            </a:r>
            <a:r>
              <a:rPr lang="en-US"/>
              <a:t> 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3"/>
          </p:nvPr>
        </p:nvPicPr>
        <p:blipFill rotWithShape="1">
          <a:blip r:embed="rId3"/>
          <a:srcRect l="47304" b="22860"/>
          <a:stretch/>
        </p:blipFill>
        <p:spPr>
          <a:xfrm>
            <a:off x="6542073" y="1243157"/>
            <a:ext cx="5734696" cy="472209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1245411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80990" indent="-380990">
              <a:buFont typeface="Wingdings" panose="05000000000000000000" pitchFamily="2" charset="2"/>
              <a:buChar char="§"/>
            </a:pPr>
            <a:r>
              <a:rPr lang="en-US" sz="2400">
                <a:solidFill>
                  <a:schemeClr val="tx2"/>
                </a:solidFill>
                <a:sym typeface="Wingdings" panose="05000000000000000000" pitchFamily="2" charset="2"/>
              </a:rPr>
              <a:t>Assignments  Settings EDA Tools Settings  Simulation</a:t>
            </a:r>
          </a:p>
          <a:p>
            <a:pPr marL="380990" indent="-380990">
              <a:buFont typeface="Wingdings" panose="05000000000000000000" pitchFamily="2" charset="2"/>
              <a:buChar char="§"/>
            </a:pPr>
            <a:r>
              <a:rPr lang="en-US" sz="2400">
                <a:solidFill>
                  <a:schemeClr val="tx2"/>
                </a:solidFill>
                <a:sym typeface="Wingdings" panose="05000000000000000000" pitchFamily="2" charset="2"/>
              </a:rPr>
              <a:t>In </a:t>
            </a:r>
            <a:r>
              <a:rPr lang="en-US" sz="2400" err="1">
                <a:solidFill>
                  <a:schemeClr val="tx2"/>
                </a:solidFill>
                <a:sym typeface="Wingdings" panose="05000000000000000000" pitchFamily="2" charset="2"/>
              </a:rPr>
              <a:t>NativeLink</a:t>
            </a:r>
            <a:r>
              <a:rPr lang="en-US" sz="2400">
                <a:solidFill>
                  <a:schemeClr val="tx2"/>
                </a:solidFill>
                <a:sym typeface="Wingdings" panose="05000000000000000000" pitchFamily="2" charset="2"/>
              </a:rPr>
              <a:t> Settings  Test Benches  NEW</a:t>
            </a:r>
          </a:p>
          <a:p>
            <a:pPr marL="380990" indent="-380990">
              <a:buFont typeface="Wingdings" panose="05000000000000000000" pitchFamily="2" charset="2"/>
              <a:buChar char="§"/>
            </a:pPr>
            <a:r>
              <a:rPr lang="en-US" sz="2400">
                <a:solidFill>
                  <a:schemeClr val="tx2"/>
                </a:solidFill>
                <a:sym typeface="Wingdings" panose="05000000000000000000" pitchFamily="2" charset="2"/>
              </a:rPr>
              <a:t>Add New </a:t>
            </a:r>
            <a:r>
              <a:rPr lang="en-US" sz="2400" err="1">
                <a:solidFill>
                  <a:schemeClr val="tx2"/>
                </a:solidFill>
                <a:sym typeface="Wingdings" panose="05000000000000000000" pitchFamily="2" charset="2"/>
              </a:rPr>
              <a:t>testbench</a:t>
            </a:r>
            <a:r>
              <a:rPr lang="en-US" sz="2400">
                <a:solidFill>
                  <a:schemeClr val="tx2"/>
                </a:solidFill>
                <a:sym typeface="Wingdings" panose="05000000000000000000" pitchFamily="2" charset="2"/>
              </a:rPr>
              <a:t>  OK</a:t>
            </a:r>
            <a:endParaRPr lang="en-US" sz="240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76F86C7-24B5-4A50-A6AB-F6530BBC7DEB}"/>
              </a:ext>
            </a:extLst>
          </p:cNvPr>
          <p:cNvGrpSpPr/>
          <p:nvPr/>
        </p:nvGrpSpPr>
        <p:grpSpPr>
          <a:xfrm>
            <a:off x="487681" y="4018059"/>
            <a:ext cx="4622359" cy="2109747"/>
            <a:chOff x="365760" y="3013544"/>
            <a:chExt cx="3466769" cy="158231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/>
            <a:srcRect l="9479" t="28135" r="52609" b="41102"/>
            <a:stretch/>
          </p:blipFill>
          <p:spPr>
            <a:xfrm>
              <a:off x="365760" y="3013544"/>
              <a:ext cx="3466769" cy="158231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3252083" y="3355450"/>
              <a:ext cx="580446" cy="270345"/>
            </a:xfrm>
            <a:prstGeom prst="rect">
              <a:avLst/>
            </a:prstGeom>
            <a:no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04BF2AF9-4DE7-4DE5-AFB0-F64C9B480244}"/>
              </a:ext>
            </a:extLst>
          </p:cNvPr>
          <p:cNvGrpSpPr/>
          <p:nvPr/>
        </p:nvGrpSpPr>
        <p:grpSpPr>
          <a:xfrm>
            <a:off x="6096000" y="3562184"/>
            <a:ext cx="2226365" cy="998331"/>
            <a:chOff x="4572000" y="2671638"/>
            <a:chExt cx="1669774" cy="748748"/>
          </a:xfrm>
        </p:grpSpPr>
        <p:sp>
          <p:nvSpPr>
            <p:cNvPr id="12" name="Rectangle 11"/>
            <p:cNvSpPr/>
            <p:nvPr/>
          </p:nvSpPr>
          <p:spPr>
            <a:xfrm>
              <a:off x="4572000" y="2671638"/>
              <a:ext cx="946204" cy="139875"/>
            </a:xfrm>
            <a:prstGeom prst="rect">
              <a:avLst/>
            </a:prstGeom>
            <a:no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591092" y="3244132"/>
              <a:ext cx="650682" cy="176254"/>
            </a:xfrm>
            <a:prstGeom prst="rect">
              <a:avLst/>
            </a:prstGeom>
            <a:no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99950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4497" y="260203"/>
            <a:ext cx="10972800" cy="628784"/>
          </a:xfrm>
        </p:spPr>
        <p:txBody>
          <a:bodyPr>
            <a:normAutofit fontScale="90000"/>
          </a:bodyPr>
          <a:lstStyle/>
          <a:p>
            <a:r>
              <a:rPr lang="en-US" err="1">
                <a:solidFill>
                  <a:schemeClr val="tx1"/>
                </a:solidFill>
              </a:rPr>
              <a:t>ModelSim</a:t>
            </a:r>
            <a:r>
              <a:rPr lang="en-US">
                <a:solidFill>
                  <a:schemeClr val="tx1"/>
                </a:solidFill>
              </a:rPr>
              <a:t>  GUI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 rotWithShape="1">
          <a:blip r:embed="rId3"/>
          <a:srcRect t="2475" r="49830" b="87313"/>
          <a:stretch/>
        </p:blipFill>
        <p:spPr>
          <a:xfrm>
            <a:off x="5694135" y="815947"/>
            <a:ext cx="5947575" cy="62550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rot="10800000" flipV="1">
            <a:off x="214498" y="1195087"/>
            <a:ext cx="5149295" cy="49244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/>
              <a:t>Launching </a:t>
            </a:r>
            <a:r>
              <a:rPr lang="en-US" sz="1600" err="1"/>
              <a:t>ModelSim</a:t>
            </a:r>
            <a:r>
              <a:rPr lang="en-US" sz="1600"/>
              <a:t> from </a:t>
            </a:r>
            <a:r>
              <a:rPr lang="en-US" sz="1600" err="1"/>
              <a:t>Quartus</a:t>
            </a:r>
            <a:r>
              <a:rPr lang="en-US" sz="1600"/>
              <a:t> Tools </a:t>
            </a:r>
            <a:r>
              <a:rPr lang="en-US" sz="1600">
                <a:sym typeface="Wingdings" panose="05000000000000000000" pitchFamily="2" charset="2"/>
              </a:rPr>
              <a:t>Run Simulation Tool  RTL Simulation</a:t>
            </a:r>
            <a:endParaRPr lang="en-US" sz="16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1172" b="10713"/>
          <a:stretch/>
        </p:blipFill>
        <p:spPr>
          <a:xfrm>
            <a:off x="2382138" y="2077941"/>
            <a:ext cx="7843920" cy="3986255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H="1">
            <a:off x="10432111" y="3837829"/>
            <a:ext cx="371061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993711" y="2777656"/>
            <a:ext cx="2438400" cy="2194560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180814" y="2894275"/>
            <a:ext cx="1738685" cy="943555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395993" y="4972216"/>
            <a:ext cx="7843920" cy="1091979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10239914" y="5578281"/>
            <a:ext cx="371061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283395" y="1980966"/>
            <a:ext cx="12368" cy="87110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0610976" y="5387088"/>
            <a:ext cx="1485609" cy="41024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sz="1333" b="1"/>
              <a:t>Command Transcript Window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656567" y="3550571"/>
            <a:ext cx="1383628" cy="318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67" b="1" err="1"/>
              <a:t>Testbench</a:t>
            </a:r>
            <a:r>
              <a:rPr lang="en-US" sz="1467" b="1"/>
              <a:t> File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448851" y="1667012"/>
            <a:ext cx="1657698" cy="3181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67" b="1"/>
              <a:t>Simulation Objects</a:t>
            </a:r>
          </a:p>
        </p:txBody>
      </p:sp>
    </p:spTree>
    <p:extLst>
      <p:ext uri="{BB962C8B-B14F-4D97-AF65-F5344CB8AC3E}">
        <p14:creationId xmlns:p14="http://schemas.microsoft.com/office/powerpoint/2010/main" val="4255322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be4e1ed-cf0a-4c91-8af7-beddb9546a66">
      <Terms xmlns="http://schemas.microsoft.com/office/infopath/2007/PartnerControls"/>
    </lcf76f155ced4ddcb4097134ff3c332f>
    <TaxCatchAll xmlns="ed1d4a73-a910-43e1-ab08-7e07e675b91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1E376376465F4B9F97E4628D810027" ma:contentTypeVersion="11" ma:contentTypeDescription="Create a new document." ma:contentTypeScope="" ma:versionID="1cebf63d2984a43706749deeeb56bc61">
  <xsd:schema xmlns:xsd="http://www.w3.org/2001/XMLSchema" xmlns:xs="http://www.w3.org/2001/XMLSchema" xmlns:p="http://schemas.microsoft.com/office/2006/metadata/properties" xmlns:ns2="bbe4e1ed-cf0a-4c91-8af7-beddb9546a66" xmlns:ns3="ed1d4a73-a910-43e1-ab08-7e07e675b915" targetNamespace="http://schemas.microsoft.com/office/2006/metadata/properties" ma:root="true" ma:fieldsID="eccfdcb905d14caa3bae647f7c7e72f5" ns2:_="" ns3:_="">
    <xsd:import namespace="bbe4e1ed-cf0a-4c91-8af7-beddb9546a66"/>
    <xsd:import namespace="ed1d4a73-a910-43e1-ab08-7e07e675b91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e4e1ed-cf0a-4c91-8af7-beddb9546a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b0ec5623-75bb-48dd-91fd-2a266ffe7a9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1d4a73-a910-43e1-ab08-7e07e675b915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38c896f-f78c-45ba-a745-e78a62884a08}" ma:internalName="TaxCatchAll" ma:showField="CatchAllData" ma:web="ed1d4a73-a910-43e1-ab08-7e07e675b91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5E1B1F-C78E-4187-B4C6-5918B521519F}">
  <ds:schemaRefs>
    <ds:schemaRef ds:uri="bbe4e1ed-cf0a-4c91-8af7-beddb9546a66"/>
    <ds:schemaRef ds:uri="ed1d4a73-a910-43e1-ab08-7e07e675b91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E4DE15C-FAEE-4578-A463-77639C5FDDB9}">
  <ds:schemaRefs>
    <ds:schemaRef ds:uri="bbe4e1ed-cf0a-4c91-8af7-beddb9546a66"/>
    <ds:schemaRef ds:uri="ed1d4a73-a910-43e1-ab08-7e07e675b91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3274092-4A35-4AA6-89D1-29035E52E9C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9</Slides>
  <Notes>3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Simulation and Debug</vt:lpstr>
      <vt:lpstr>Why Simulation?</vt:lpstr>
      <vt:lpstr>Testbench</vt:lpstr>
      <vt:lpstr>Verilog Testbench</vt:lpstr>
      <vt:lpstr>Handy Verilog Testbench Constructs</vt:lpstr>
      <vt:lpstr>Mentor ModelSim Overview</vt:lpstr>
      <vt:lpstr>Modelsim setup - 1</vt:lpstr>
      <vt:lpstr>Setting up ModelSim from Intel Quartus </vt:lpstr>
      <vt:lpstr>ModelSim  GUI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Verilog HDL Quick Overview</dc:title>
  <dc:creator>Fadi Obeidat</dc:creator>
  <cp:revision>2</cp:revision>
  <dcterms:created xsi:type="dcterms:W3CDTF">2023-08-21T10:26:40Z</dcterms:created>
  <dcterms:modified xsi:type="dcterms:W3CDTF">2024-09-12T10:39:56Z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0x010100F71E376376465F4B9F97E4628D810027</vt:lpwstr>
  </property>
  <property fmtid="{D5CDD505-2E9C-101B-9397-08002B2CF9AE}" pid="3" name="MediaServiceImageTags">
    <vt:lpwstr/>
  </property>
</Properties>
</file>

<file path=docProps/thumbnail.jpeg>
</file>